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81" r:id="rId3"/>
    <p:sldId id="279" r:id="rId4"/>
    <p:sldId id="282" r:id="rId5"/>
    <p:sldId id="283" r:id="rId6"/>
    <p:sldId id="284" r:id="rId7"/>
    <p:sldId id="285" r:id="rId8"/>
    <p:sldId id="286" r:id="rId9"/>
    <p:sldId id="287" r:id="rId10"/>
    <p:sldId id="298" r:id="rId11"/>
    <p:sldId id="288" r:id="rId12"/>
    <p:sldId id="289" r:id="rId13"/>
    <p:sldId id="290" r:id="rId14"/>
    <p:sldId id="291" r:id="rId15"/>
    <p:sldId id="293" r:id="rId16"/>
    <p:sldId id="294" r:id="rId17"/>
    <p:sldId id="295" r:id="rId18"/>
    <p:sldId id="297" r:id="rId19"/>
    <p:sldId id="299" r:id="rId20"/>
    <p:sldId id="300" r:id="rId21"/>
    <p:sldId id="301" r:id="rId22"/>
    <p:sldId id="296" r:id="rId23"/>
    <p:sldId id="302" r:id="rId24"/>
  </p:sldIdLst>
  <p:sldSz cx="9144000" cy="5143500" type="screen16x9"/>
  <p:notesSz cx="6858000" cy="9144000"/>
  <p:embeddedFontLs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Titillium Web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33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245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077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65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2860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380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023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460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3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032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46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638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905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93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619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72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230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965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261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7" r:id="rId3"/>
    <p:sldLayoutId id="2147483658" r:id="rId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workflow-script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4ds.had.co.nz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r4ds.had.co.nz/workflow-projects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blog/2017/12/workflow-vs-scrip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hyperlink" Target="https://jennybrya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data-import.html#data-impo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blog/2017/12/workflow-vs-scrip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52Q50sIQ-I&amp;t=25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channel/UCakigkjm3vBzEHpFzECDXQ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christophergandrud/Rep-Res-Book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2925744" y="2171311"/>
            <a:ext cx="5412300" cy="1867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800" dirty="0"/>
              <a:t>Chapters 4 and 8</a:t>
            </a:r>
            <a:br>
              <a:rPr lang="en-US" sz="1800" dirty="0"/>
            </a:br>
            <a:r>
              <a:rPr lang="en-US" sz="1800" dirty="0"/>
              <a:t>Project Workflow</a:t>
            </a:r>
            <a:br>
              <a:rPr lang="en-US" sz="1800" dirty="0"/>
            </a:br>
            <a:r>
              <a:rPr lang="en-US" sz="1800" dirty="0">
                <a:solidFill>
                  <a:srgbClr val="000000"/>
                </a:solidFill>
              </a:rPr>
              <a:t>Follow along here: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https://r4ds.had.co.nz/workflow-scripts.html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4"/>
              </a:rPr>
              <a:t>https://r4ds.had.co.nz/workflow-projects.html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br>
              <a:rPr lang="en-US" sz="1800" dirty="0">
                <a:solidFill>
                  <a:srgbClr val="000000"/>
                </a:solidFill>
              </a:rPr>
            </a:b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97357" y="303560"/>
            <a:ext cx="4367700" cy="2268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Google Shape;75;p15">
            <a:extLst>
              <a:ext uri="{FF2B5EF4-FFF2-40B4-BE49-F238E27FC236}">
                <a16:creationId xmlns:a16="http://schemas.microsoft.com/office/drawing/2014/main" id="{3B772B79-4631-45DA-B559-F2485BF1A84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07" y="447575"/>
            <a:ext cx="2362200" cy="36597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E3414-ED4C-44E6-BED5-0ECA4FC452FF}"/>
              </a:ext>
            </a:extLst>
          </p:cNvPr>
          <p:cNvSpPr txBox="1"/>
          <p:nvPr/>
        </p:nvSpPr>
        <p:spPr>
          <a:xfrm>
            <a:off x="385078" y="4107309"/>
            <a:ext cx="3204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hlinkClick r:id="rId6"/>
              </a:rPr>
              <a:t>Source:https</a:t>
            </a:r>
            <a:r>
              <a:rPr lang="en-US" sz="1200" dirty="0">
                <a:hlinkClick r:id="rId6"/>
              </a:rPr>
              <a:t>://r4ds.had.co.nz/</a:t>
            </a:r>
            <a:endParaRPr lang="en-US" sz="1200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4" y="676129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Workflow v. Product:</a:t>
            </a: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b="1" dirty="0"/>
              <a:t>Workflow:</a:t>
            </a:r>
          </a:p>
          <a:p>
            <a:pPr marL="114300" indent="0">
              <a:buNone/>
            </a:pPr>
            <a:r>
              <a:rPr lang="en-US" dirty="0"/>
              <a:t>The editor you use to write your R code</a:t>
            </a:r>
          </a:p>
          <a:p>
            <a:pPr marL="114300" indent="0">
              <a:buNone/>
            </a:pPr>
            <a:r>
              <a:rPr lang="en-US" dirty="0"/>
              <a:t>The name of your home directory</a:t>
            </a:r>
          </a:p>
          <a:p>
            <a:pPr marL="114300" indent="0">
              <a:buNone/>
            </a:pPr>
            <a:r>
              <a:rPr lang="en-US" dirty="0"/>
              <a:t>The R code you run before launch</a:t>
            </a:r>
            <a:br>
              <a:rPr lang="en-US" dirty="0"/>
            </a:br>
            <a:endParaRPr lang="en-US" dirty="0"/>
          </a:p>
          <a:p>
            <a:pPr marL="114300" indent="0">
              <a:buNone/>
            </a:pPr>
            <a:r>
              <a:rPr lang="en-US" b="1" dirty="0"/>
              <a:t>Product:</a:t>
            </a:r>
          </a:p>
          <a:p>
            <a:pPr marL="114300" indent="0">
              <a:buNone/>
            </a:pPr>
            <a:r>
              <a:rPr lang="en-US" dirty="0"/>
              <a:t>The raw data</a:t>
            </a:r>
          </a:p>
          <a:p>
            <a:pPr marL="114300" indent="0">
              <a:buNone/>
            </a:pPr>
            <a:r>
              <a:rPr lang="en-US" dirty="0"/>
              <a:t>The R code someone needs to run your raw data to get your results including the explicit library calls to load necessary packages.</a:t>
            </a:r>
            <a:br>
              <a:rPr lang="en-US" dirty="0"/>
            </a:br>
            <a:r>
              <a:rPr lang="en-US" dirty="0">
                <a:hlinkClick r:id="rId3"/>
              </a:rPr>
              <a:t>https://www.tidyverse.org/blog/2017/12/workflow-vs-script/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4"/>
              </a:rPr>
              <a:t>https://jennybryan.org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78F47-330C-48C7-A6F6-88440C927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450" y="676129"/>
            <a:ext cx="21907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340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r>
              <a:rPr lang="en-US" dirty="0"/>
              <a:t>Start to think in terms of keeping all of the files for a particular project together.</a:t>
            </a:r>
          </a:p>
          <a:p>
            <a:r>
              <a:rPr lang="en-US" dirty="0"/>
              <a:t>R Studio’s built-in support for this is creating </a:t>
            </a:r>
            <a:r>
              <a:rPr lang="en-US" b="1" dirty="0">
                <a:solidFill>
                  <a:srgbClr val="7030A0"/>
                </a:solidFill>
              </a:rPr>
              <a:t>Project</a:t>
            </a:r>
            <a:r>
              <a:rPr lang="en-US" dirty="0"/>
              <a:t> files.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C2FFA-3116-479A-B4FB-E4C91139E9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68" t="31232" r="21170" b="38534"/>
          <a:stretch/>
        </p:blipFill>
        <p:spPr>
          <a:xfrm>
            <a:off x="826852" y="1994999"/>
            <a:ext cx="3646116" cy="2545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06EDB-ADF3-47A4-AA46-42C593314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29" t="29504" r="20958" b="38345"/>
          <a:stretch/>
        </p:blipFill>
        <p:spPr>
          <a:xfrm>
            <a:off x="4671034" y="1994999"/>
            <a:ext cx="3548405" cy="25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4722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r>
              <a:rPr lang="en-US" dirty="0"/>
              <a:t>Think carefully about where you want to store the project file, so you can find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74876-B1CD-4A0D-B40B-603C0AA17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36" t="29882" r="20851" b="38534"/>
          <a:stretch/>
        </p:blipFill>
        <p:spPr>
          <a:xfrm>
            <a:off x="692024" y="1606428"/>
            <a:ext cx="3956687" cy="2788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9F6E8-2390-46AB-9117-371820CFAD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0" t="24208" r="46596" b="48180"/>
          <a:stretch/>
        </p:blipFill>
        <p:spPr>
          <a:xfrm>
            <a:off x="4854102" y="1607794"/>
            <a:ext cx="3861881" cy="1420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5550FB-4B39-4753-A619-E8D43C32E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83" t="24776" r="45346" b="55933"/>
          <a:stretch/>
        </p:blipFill>
        <p:spPr>
          <a:xfrm>
            <a:off x="4854102" y="3219854"/>
            <a:ext cx="3956687" cy="9922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97D464-90FC-48E2-9B1D-E26AE27FE6F7}"/>
              </a:ext>
            </a:extLst>
          </p:cNvPr>
          <p:cNvCxnSpPr/>
          <p:nvPr/>
        </p:nvCxnSpPr>
        <p:spPr>
          <a:xfrm>
            <a:off x="4348264" y="2393004"/>
            <a:ext cx="505838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EF6452-F7C2-407B-8E80-E726C4EE1816}"/>
              </a:ext>
            </a:extLst>
          </p:cNvPr>
          <p:cNvCxnSpPr/>
          <p:nvPr/>
        </p:nvCxnSpPr>
        <p:spPr>
          <a:xfrm>
            <a:off x="6575898" y="2879387"/>
            <a:ext cx="0" cy="65175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07883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r>
              <a:rPr lang="en-US" dirty="0"/>
              <a:t>Project files work based on a relative directory.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A271B-0992-41D3-91C6-FCCC47D0A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70" t="21749" r="47660" b="44208"/>
          <a:stretch/>
        </p:blipFill>
        <p:spPr>
          <a:xfrm>
            <a:off x="692025" y="1284051"/>
            <a:ext cx="3764605" cy="1750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A9243-0909-4DBD-A9E4-D569549A2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53" r="37234" b="83330"/>
          <a:stretch/>
        </p:blipFill>
        <p:spPr>
          <a:xfrm>
            <a:off x="2608375" y="2003898"/>
            <a:ext cx="5467532" cy="253637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53945499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r>
              <a:rPr lang="en-US" dirty="0"/>
              <a:t>Open project, and create this script…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2A052-0F44-4018-A116-D784B0681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9" t="31232" r="63085" b="44019"/>
          <a:stretch/>
        </p:blipFill>
        <p:spPr>
          <a:xfrm>
            <a:off x="807395" y="1510664"/>
            <a:ext cx="6478622" cy="275256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03836957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r>
              <a:rPr lang="en-US" dirty="0"/>
              <a:t>Quit R Studio, and look at your Project folder.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B9D8E9-8A08-492E-9664-A2239A00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85" t="46903" r="32341" b="31159"/>
          <a:stretch/>
        </p:blipFill>
        <p:spPr>
          <a:xfrm>
            <a:off x="1099225" y="1384973"/>
            <a:ext cx="6653720" cy="334126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22256178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In summary, RStudio projects give you a solid workflow that will serve you well in the future:</a:t>
            </a:r>
          </a:p>
          <a:p>
            <a:pPr lvl="1"/>
            <a:r>
              <a:rPr lang="en-US" dirty="0"/>
              <a:t>Create an RStudio project for each data analysis project.</a:t>
            </a:r>
          </a:p>
          <a:p>
            <a:pPr lvl="1"/>
            <a:r>
              <a:rPr lang="en-US" dirty="0"/>
              <a:t>Keep data files there; we’ll talk about loading them into R in </a:t>
            </a:r>
            <a:r>
              <a:rPr lang="en-US" dirty="0">
                <a:hlinkClick r:id="rId3"/>
              </a:rPr>
              <a:t>data import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Keep scripts there; edit them, run them in bits or as a whole.</a:t>
            </a:r>
          </a:p>
          <a:p>
            <a:pPr lvl="1"/>
            <a:r>
              <a:rPr lang="en-US" dirty="0"/>
              <a:t>Save your outputs (plots and cleaned data) there.</a:t>
            </a:r>
          </a:p>
          <a:p>
            <a:pPr lvl="1"/>
            <a:r>
              <a:rPr lang="en-US" dirty="0"/>
              <a:t>Only ever use relative paths, not absolute paths.</a:t>
            </a:r>
          </a:p>
          <a:p>
            <a:pPr marL="114300" indent="0">
              <a:buNone/>
            </a:pPr>
            <a:r>
              <a:rPr lang="en-US" dirty="0"/>
              <a:t>Everything you need is in one place, and cleanly separated from all the other projects that you are working on.</a:t>
            </a:r>
          </a:p>
        </p:txBody>
      </p:sp>
    </p:spTree>
    <p:extLst>
      <p:ext uri="{BB962C8B-B14F-4D97-AF65-F5344CB8AC3E}">
        <p14:creationId xmlns:p14="http://schemas.microsoft.com/office/powerpoint/2010/main" val="1107210924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What not to do…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Never include </a:t>
            </a:r>
            <a:r>
              <a:rPr lang="en-US" b="1" dirty="0" err="1"/>
              <a:t>install.packages</a:t>
            </a:r>
            <a:r>
              <a:rPr lang="en-US" b="1" dirty="0"/>
              <a:t>()</a:t>
            </a:r>
            <a:r>
              <a:rPr lang="en-US" dirty="0"/>
              <a:t> or </a:t>
            </a:r>
            <a:r>
              <a:rPr lang="en-US" b="1" dirty="0" err="1"/>
              <a:t>setwd</a:t>
            </a:r>
            <a:r>
              <a:rPr lang="en-US" b="1" dirty="0"/>
              <a:t>()</a:t>
            </a:r>
            <a:r>
              <a:rPr lang="en-US" dirty="0"/>
              <a:t> in a script that you share. It’s very antisocial to change settings on someone else’s computer!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3775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What not to do…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  <a:hlinkClick r:id="rId3"/>
              </a:rPr>
              <a:t>https://www.tidyverse.org/blog/2017/12/workflow-vs-script/</a:t>
            </a:r>
            <a:r>
              <a:rPr lang="en-US" b="1" dirty="0">
                <a:solidFill>
                  <a:srgbClr val="7030A0"/>
                </a:solidFill>
              </a:rPr>
              <a:t> </a:t>
            </a:r>
          </a:p>
          <a:p>
            <a:pPr marL="114300" indent="0">
              <a:buNone/>
            </a:pPr>
            <a:endParaRPr lang="en-US" b="1" dirty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33E86-6C60-4892-AEEE-9030290181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4" t="35366" r="52234" b="25106"/>
          <a:stretch/>
        </p:blipFill>
        <p:spPr>
          <a:xfrm>
            <a:off x="692024" y="1429965"/>
            <a:ext cx="6097881" cy="31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0581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What not to do…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b="1" dirty="0" err="1">
                <a:solidFill>
                  <a:srgbClr val="7030A0"/>
                </a:solidFill>
              </a:rPr>
              <a:t>Setwd</a:t>
            </a:r>
            <a:r>
              <a:rPr lang="en-US" b="1" dirty="0">
                <a:solidFill>
                  <a:srgbClr val="7030A0"/>
                </a:solidFill>
              </a:rPr>
              <a:t>() : </a:t>
            </a:r>
            <a:r>
              <a:rPr lang="en-US" dirty="0">
                <a:solidFill>
                  <a:schemeClr val="tx1"/>
                </a:solidFill>
              </a:rPr>
              <a:t>Clearly, will attempt to point the new user to a file path that will only work on the computer of the person who created it.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5774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0513-D916-442A-B602-82FAB483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55" y="343376"/>
            <a:ext cx="3546689" cy="857400"/>
          </a:xfrm>
        </p:spPr>
        <p:txBody>
          <a:bodyPr/>
          <a:lstStyle/>
          <a:p>
            <a:pPr algn="ctr"/>
            <a:r>
              <a:rPr lang="en-US" dirty="0" err="1"/>
              <a:t>Rstudio</a:t>
            </a:r>
            <a:r>
              <a:rPr lang="en-US" dirty="0"/>
              <a:t> </a:t>
            </a:r>
            <a:r>
              <a:rPr lang="en-US" sz="1800" b="0" dirty="0"/>
              <a:t>Panes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F3BCC-F90F-4C90-811D-F768A786C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9057" y="1332710"/>
            <a:ext cx="3546689" cy="1291850"/>
          </a:xfrm>
          <a:ln w="76200">
            <a:solidFill>
              <a:srgbClr val="FF0000"/>
            </a:solidFill>
          </a:ln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Source Editor </a:t>
            </a:r>
          </a:p>
          <a:p>
            <a:pPr marL="457200" lvl="1" indent="0">
              <a:buNone/>
            </a:pPr>
            <a:r>
              <a:rPr lang="en-US" dirty="0"/>
              <a:t>	type code</a:t>
            </a:r>
          </a:p>
          <a:p>
            <a:pPr marL="457200" lvl="1" indent="0">
              <a:buNone/>
            </a:pPr>
            <a:r>
              <a:rPr lang="en-US" dirty="0"/>
              <a:t>	can save as scripts</a:t>
            </a:r>
          </a:p>
          <a:p>
            <a:pPr marL="457200" lvl="1" indent="0">
              <a:buNone/>
            </a:pPr>
            <a:r>
              <a:rPr lang="en-US" dirty="0"/>
              <a:t>		as .R text files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6C03E-17A9-4A05-B544-7EFECA4E2436}"/>
              </a:ext>
            </a:extLst>
          </p:cNvPr>
          <p:cNvSpPr txBox="1"/>
          <p:nvPr/>
        </p:nvSpPr>
        <p:spPr>
          <a:xfrm>
            <a:off x="4475746" y="3599795"/>
            <a:ext cx="354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1800" dirty="0">
                <a:solidFill>
                  <a:srgbClr val="181818"/>
                </a:solidFill>
                <a:latin typeface="Helvetica Neue"/>
                <a:sym typeface="Helvetica Neue"/>
              </a:rPr>
              <a:t>	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A0F82A-8387-492D-B5B5-AFF0BD580DCE}"/>
              </a:ext>
            </a:extLst>
          </p:cNvPr>
          <p:cNvSpPr txBox="1">
            <a:spLocks/>
          </p:cNvSpPr>
          <p:nvPr/>
        </p:nvSpPr>
        <p:spPr>
          <a:xfrm>
            <a:off x="5044620" y="3112222"/>
            <a:ext cx="3497799" cy="129185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lvl="1" indent="0">
              <a:buNone/>
            </a:pPr>
            <a:r>
              <a:rPr lang="en-US" dirty="0"/>
              <a:t>Files</a:t>
            </a:r>
          </a:p>
          <a:p>
            <a:pPr marL="457200" lvl="1" indent="0">
              <a:buNone/>
            </a:pPr>
            <a:r>
              <a:rPr lang="en-US" dirty="0"/>
              <a:t>Plots</a:t>
            </a:r>
          </a:p>
          <a:p>
            <a:pPr marL="457200" lvl="1" indent="0">
              <a:buNone/>
            </a:pPr>
            <a:r>
              <a:rPr lang="en-US" dirty="0"/>
              <a:t>Packages</a:t>
            </a:r>
          </a:p>
          <a:p>
            <a:pPr marL="457200" lvl="1" indent="0">
              <a:buNone/>
            </a:pPr>
            <a:r>
              <a:rPr lang="en-US" dirty="0"/>
              <a:t>Help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7149384-5917-428E-9291-8722A8D5409B}"/>
              </a:ext>
            </a:extLst>
          </p:cNvPr>
          <p:cNvSpPr txBox="1">
            <a:spLocks/>
          </p:cNvSpPr>
          <p:nvPr/>
        </p:nvSpPr>
        <p:spPr>
          <a:xfrm>
            <a:off x="5080713" y="1318024"/>
            <a:ext cx="3461707" cy="129185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lvl="1" indent="0">
              <a:buNone/>
            </a:pPr>
            <a:r>
              <a:rPr lang="en-US" dirty="0"/>
              <a:t>Environment/History</a:t>
            </a:r>
          </a:p>
          <a:p>
            <a:pPr marL="457200" lvl="1" indent="0">
              <a:buNone/>
            </a:pPr>
            <a:r>
              <a:rPr lang="en-US" dirty="0"/>
              <a:t>	view objects</a:t>
            </a:r>
          </a:p>
          <a:p>
            <a:pPr marL="457200" lvl="1" indent="0">
              <a:buNone/>
            </a:pPr>
            <a:r>
              <a:rPr lang="en-US" dirty="0"/>
              <a:t>	view command history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61532F-A76B-4FDE-9AB6-94B2A470F24F}"/>
              </a:ext>
            </a:extLst>
          </p:cNvPr>
          <p:cNvSpPr txBox="1">
            <a:spLocks/>
          </p:cNvSpPr>
          <p:nvPr/>
        </p:nvSpPr>
        <p:spPr>
          <a:xfrm>
            <a:off x="929057" y="3112222"/>
            <a:ext cx="3497798" cy="129185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457200" lvl="1" indent="0">
              <a:buNone/>
            </a:pPr>
            <a:r>
              <a:rPr lang="en-US" dirty="0"/>
              <a:t>Console</a:t>
            </a:r>
          </a:p>
          <a:p>
            <a:pPr marL="457200" lvl="1" indent="0">
              <a:buNone/>
            </a:pPr>
            <a:r>
              <a:rPr lang="en-US" dirty="0"/>
              <a:t>	code is evaluated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50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What not to do…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rm(list = ls()) 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/>
              <a:t>oes NOT, in fact, create a fresh R process. All it does is delete user-created objects from the global workspace.</a:t>
            </a:r>
          </a:p>
          <a:p>
            <a:r>
              <a:rPr lang="en-US" dirty="0"/>
              <a:t>You might write paths relative to some random working directory, then be puzzled next month when nothing can be found or results don’t appear where you expect.</a:t>
            </a:r>
          </a:p>
          <a:p>
            <a:r>
              <a:rPr lang="en-US" dirty="0"/>
              <a:t>You might code up an analysis assuming that </a:t>
            </a:r>
            <a:r>
              <a:rPr lang="en-US" b="1" dirty="0" err="1"/>
              <a:t>stringsAsFactors</a:t>
            </a:r>
            <a:r>
              <a:rPr lang="en-US" b="1" dirty="0"/>
              <a:t> = FALSE</a:t>
            </a:r>
            <a:r>
              <a:rPr lang="en-US" dirty="0"/>
              <a:t> but next week, when you have restarted R, everything will inexplicably be broken.</a:t>
            </a:r>
          </a:p>
          <a:p>
            <a:r>
              <a:rPr lang="en-US" dirty="0"/>
              <a:t>You might use functions from a package without including the necessary </a:t>
            </a:r>
            <a:r>
              <a:rPr lang="en-US" b="1" dirty="0"/>
              <a:t>library()</a:t>
            </a:r>
            <a:r>
              <a:rPr lang="en-US" dirty="0"/>
              <a:t> call. Your collaborator won’t be able to run this script.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26998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7030A0"/>
                </a:solidFill>
              </a:rPr>
              <a:t>What not to do…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marL="114300" indent="0">
              <a:buNone/>
            </a:pPr>
            <a:r>
              <a:rPr lang="en-US" sz="2500" b="1" dirty="0"/>
              <a:t>The solution is to write every script assuming it will be run in a fresh R process.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17509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98EB9-EADA-46D5-B70C-F04F9FA78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45" y="1595337"/>
            <a:ext cx="6065735" cy="341197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E067-3FA7-40A1-89BC-3A0A53FDB2BE}"/>
              </a:ext>
            </a:extLst>
          </p:cNvPr>
          <p:cNvSpPr txBox="1">
            <a:spLocks/>
          </p:cNvSpPr>
          <p:nvPr/>
        </p:nvSpPr>
        <p:spPr>
          <a:xfrm>
            <a:off x="322373" y="291830"/>
            <a:ext cx="7837771" cy="37912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500" b="1" dirty="0"/>
              <a:t>Andy Field</a:t>
            </a:r>
          </a:p>
          <a:p>
            <a:pPr marL="114300"/>
            <a:r>
              <a:rPr lang="en-US" sz="1800" b="1" dirty="0"/>
              <a:t>RStudio Workflow:</a:t>
            </a:r>
            <a:r>
              <a:rPr lang="en-US" sz="1800" dirty="0"/>
              <a:t> </a:t>
            </a:r>
            <a:r>
              <a:rPr lang="en-US" sz="1600" dirty="0">
                <a:hlinkClick r:id="rId3"/>
              </a:rPr>
              <a:t>https://www.youtube.com/watch?v=A52Q50sIQ-I&amp;t=25s</a:t>
            </a:r>
            <a:endParaRPr lang="en-US" sz="1600" b="1" dirty="0"/>
          </a:p>
          <a:p>
            <a:pPr marL="114300"/>
            <a:r>
              <a:rPr lang="en-US" sz="1800" b="1" dirty="0"/>
              <a:t>YouTube Channel: </a:t>
            </a:r>
            <a:r>
              <a:rPr lang="en-US" sz="1600" dirty="0">
                <a:hlinkClick r:id="rId4"/>
              </a:rPr>
              <a:t>https://www.youtube.com/channel/UCakigkjm3vBzEHpFzECDXQQ</a:t>
            </a:r>
            <a:endParaRPr lang="en-US" sz="1600" b="1" dirty="0"/>
          </a:p>
          <a:p>
            <a:pPr marL="1143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3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DE067-3FA7-40A1-89BC-3A0A53FDB2BE}"/>
              </a:ext>
            </a:extLst>
          </p:cNvPr>
          <p:cNvSpPr txBox="1">
            <a:spLocks/>
          </p:cNvSpPr>
          <p:nvPr/>
        </p:nvSpPr>
        <p:spPr>
          <a:xfrm>
            <a:off x="322373" y="310684"/>
            <a:ext cx="7837771" cy="379124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sz="2500" b="1" dirty="0"/>
              <a:t>Christopher </a:t>
            </a:r>
            <a:r>
              <a:rPr lang="en-US" sz="2500" b="1" dirty="0" err="1"/>
              <a:t>Gandrud</a:t>
            </a:r>
            <a:endParaRPr lang="en-US" sz="2500" b="1" dirty="0"/>
          </a:p>
          <a:p>
            <a:pPr marL="114300"/>
            <a:r>
              <a:rPr lang="en-US" sz="1800" b="1" dirty="0">
                <a:hlinkClick r:id="rId2"/>
              </a:rPr>
              <a:t>https://github.com/christophergandrud/Rep-Res-Book</a:t>
            </a:r>
            <a:r>
              <a:rPr lang="en-US" sz="1800" b="1" dirty="0"/>
              <a:t> </a:t>
            </a:r>
          </a:p>
          <a:p>
            <a:pPr marL="114300"/>
            <a:r>
              <a:rPr lang="en-US" sz="1800" b="1" dirty="0"/>
              <a:t> </a:t>
            </a:r>
          </a:p>
          <a:p>
            <a:pPr marL="11430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0105E-E5DC-49A5-9B48-E974609A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" t="14422" r="16915" b="11867"/>
          <a:stretch/>
        </p:blipFill>
        <p:spPr>
          <a:xfrm>
            <a:off x="603793" y="1060428"/>
            <a:ext cx="7274930" cy="379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0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6.0 – 6.2 Workflow Scripts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215743" y="861611"/>
            <a:ext cx="6511208" cy="55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buNone/>
            </a:pPr>
            <a:r>
              <a:rPr lang="en-US" dirty="0"/>
              <a:t>Getting outside of the Console…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27A1E6-C20C-4576-B237-F170C82D6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8" t="14373" r="4681" b="11489"/>
          <a:stretch/>
        </p:blipFill>
        <p:spPr>
          <a:xfrm>
            <a:off x="2247088" y="1312520"/>
            <a:ext cx="5214027" cy="38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31875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6.0 – 6.2 Workflow Scripts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215743" y="540593"/>
            <a:ext cx="6511208" cy="558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>
              <a:buNone/>
            </a:pPr>
            <a:r>
              <a:rPr lang="en-US" dirty="0"/>
              <a:t>Get into the habit of using the Scripts Editor.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30334-388A-4CA1-B478-55B56D07D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85" t="14373" r="5213" b="26052"/>
          <a:stretch/>
        </p:blipFill>
        <p:spPr>
          <a:xfrm>
            <a:off x="779574" y="1026978"/>
            <a:ext cx="5184843" cy="3064213"/>
          </a:xfrm>
          <a:prstGeom prst="rect">
            <a:avLst/>
          </a:prstGeom>
        </p:spPr>
      </p:pic>
      <p:sp>
        <p:nvSpPr>
          <p:cNvPr id="6" name="Google Shape;111;p20">
            <a:extLst>
              <a:ext uri="{FF2B5EF4-FFF2-40B4-BE49-F238E27FC236}">
                <a16:creationId xmlns:a16="http://schemas.microsoft.com/office/drawing/2014/main" id="{CA55114D-E1D5-4D57-AB78-100A47AE931F}"/>
              </a:ext>
            </a:extLst>
          </p:cNvPr>
          <p:cNvSpPr txBox="1">
            <a:spLocks/>
          </p:cNvSpPr>
          <p:nvPr/>
        </p:nvSpPr>
        <p:spPr>
          <a:xfrm>
            <a:off x="6051965" y="739302"/>
            <a:ext cx="2831283" cy="335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5750" indent="-285750"/>
            <a:r>
              <a:rPr lang="en-US" dirty="0"/>
              <a:t>The script editor is a great place to put code you care about.</a:t>
            </a:r>
          </a:p>
          <a:p>
            <a:pPr marL="285750" indent="-285750"/>
            <a:r>
              <a:rPr lang="en-US" dirty="0"/>
              <a:t>Use the console for experimentation.</a:t>
            </a:r>
          </a:p>
          <a:p>
            <a:pPr marL="285750" indent="-285750"/>
            <a:r>
              <a:rPr lang="en-US" dirty="0"/>
              <a:t>Once you have written code that works and does what you want, put it in the script editor. </a:t>
            </a:r>
            <a:r>
              <a:rPr lang="en-US" b="1" dirty="0" err="1">
                <a:solidFill>
                  <a:srgbClr val="7030A0"/>
                </a:solidFill>
              </a:rPr>
              <a:t>Cmd</a:t>
            </a:r>
            <a:r>
              <a:rPr lang="en-US" b="1" dirty="0">
                <a:solidFill>
                  <a:srgbClr val="7030A0"/>
                </a:solidFill>
              </a:rPr>
              <a:t>/Ctrl + Shift + N</a:t>
            </a:r>
          </a:p>
        </p:txBody>
      </p:sp>
      <p:sp>
        <p:nvSpPr>
          <p:cNvPr id="7" name="Google Shape;111;p20">
            <a:extLst>
              <a:ext uri="{FF2B5EF4-FFF2-40B4-BE49-F238E27FC236}">
                <a16:creationId xmlns:a16="http://schemas.microsoft.com/office/drawing/2014/main" id="{ABFD52B9-3008-4BE8-A554-897D71574097}"/>
              </a:ext>
            </a:extLst>
          </p:cNvPr>
          <p:cNvSpPr txBox="1">
            <a:spLocks/>
          </p:cNvSpPr>
          <p:nvPr/>
        </p:nvSpPr>
        <p:spPr>
          <a:xfrm>
            <a:off x="682294" y="3921667"/>
            <a:ext cx="8093266" cy="55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5750" indent="-285750"/>
            <a:r>
              <a:rPr lang="en-US" dirty="0"/>
              <a:t>RStudio will automatically save the contents of the editor when you quit RStudio, and will automatically load it when you re-open. Save your scripts regularly, and back them up.</a:t>
            </a:r>
          </a:p>
        </p:txBody>
      </p:sp>
    </p:spTree>
    <p:extLst>
      <p:ext uri="{BB962C8B-B14F-4D97-AF65-F5344CB8AC3E}">
        <p14:creationId xmlns:p14="http://schemas.microsoft.com/office/powerpoint/2010/main" val="332804572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6.0 – 6.2 Workflow Scripts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97668"/>
            <a:ext cx="7837771" cy="3791242"/>
          </a:xfrm>
        </p:spPr>
        <p:txBody>
          <a:bodyPr/>
          <a:lstStyle/>
          <a:p>
            <a:r>
              <a:rPr lang="en-US" dirty="0"/>
              <a:t>The script editor is also a great place to build up complex ggplot2 plots or long sequences of </a:t>
            </a:r>
            <a:r>
              <a:rPr lang="en-US" dirty="0" err="1"/>
              <a:t>dplyr</a:t>
            </a:r>
            <a:r>
              <a:rPr lang="en-US" dirty="0"/>
              <a:t> manipulations.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7030A0"/>
                </a:solidFill>
              </a:rPr>
              <a:t>Cmd</a:t>
            </a:r>
            <a:r>
              <a:rPr lang="en-US" b="1" dirty="0">
                <a:solidFill>
                  <a:srgbClr val="7030A0"/>
                </a:solidFill>
              </a:rPr>
              <a:t>/Ctrl + Enter</a:t>
            </a:r>
            <a:r>
              <a:rPr lang="en-US" dirty="0"/>
              <a:t> executes the current R expression in the console.</a:t>
            </a:r>
          </a:p>
          <a:p>
            <a:endParaRPr lang="en-US" dirty="0"/>
          </a:p>
          <a:p>
            <a:r>
              <a:rPr lang="en-US" dirty="0"/>
              <a:t>Instead of running expression-by-expression, you can also execute the complete script in one step: </a:t>
            </a:r>
            <a:r>
              <a:rPr lang="en-US" b="1" dirty="0" err="1">
                <a:solidFill>
                  <a:srgbClr val="7030A0"/>
                </a:solidFill>
              </a:rPr>
              <a:t>Cmd</a:t>
            </a:r>
            <a:r>
              <a:rPr lang="en-US" b="1" dirty="0">
                <a:solidFill>
                  <a:srgbClr val="7030A0"/>
                </a:solidFill>
              </a:rPr>
              <a:t>/Ctrl + Shift + S</a:t>
            </a:r>
            <a:r>
              <a:rPr lang="en-US" dirty="0"/>
              <a:t>. Doing this regularly is a great way to check that you’ve captured all the important parts of your code in the 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889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97668"/>
            <a:ext cx="7837771" cy="37912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What about your analysis is “real”, i.e. what will you save as your lasting record of what happened?</a:t>
            </a:r>
          </a:p>
          <a:p>
            <a:pPr>
              <a:buFont typeface="+mj-lt"/>
              <a:buAutoNum type="arabicPeriod"/>
            </a:pPr>
            <a:r>
              <a:rPr lang="en-US" dirty="0"/>
              <a:t>Where does your analysis “live”?</a:t>
            </a:r>
          </a:p>
          <a:p>
            <a:endParaRPr lang="en-US" dirty="0"/>
          </a:p>
          <a:p>
            <a:r>
              <a:rPr lang="en-US" dirty="0"/>
              <a:t>It’s helpful to start to consider the scripts themselves as real, and the environments as reproducible.</a:t>
            </a:r>
          </a:p>
          <a:p>
            <a:r>
              <a:rPr lang="en-US" dirty="0"/>
              <a:t>It’s tragic to lose a script, but you can always recreate an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26158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690660"/>
            <a:ext cx="7837771" cy="3791242"/>
          </a:xfrm>
        </p:spPr>
        <p:txBody>
          <a:bodyPr/>
          <a:lstStyle/>
          <a:p>
            <a:r>
              <a:rPr lang="en-US" dirty="0"/>
              <a:t>Begin to foster the behavior of 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/>
              <a:t> saving your environment between sessions. The purpose of this is to develop the habit of </a:t>
            </a:r>
            <a:r>
              <a:rPr lang="en-US" b="1" dirty="0">
                <a:solidFill>
                  <a:srgbClr val="7030A0"/>
                </a:solidFill>
              </a:rPr>
              <a:t>capturing all important interactions in your code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7BE5C-2136-494B-89C9-CF5F851FC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0" t="22695" r="33191" b="48179"/>
          <a:stretch/>
        </p:blipFill>
        <p:spPr>
          <a:xfrm>
            <a:off x="914399" y="1935802"/>
            <a:ext cx="6459165" cy="27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728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680932"/>
            <a:ext cx="7837771" cy="3791242"/>
          </a:xfrm>
        </p:spPr>
        <p:txBody>
          <a:bodyPr/>
          <a:lstStyle/>
          <a:p>
            <a:r>
              <a:rPr lang="en-US" dirty="0"/>
              <a:t>Press </a:t>
            </a:r>
            <a:r>
              <a:rPr lang="en-US" dirty="0" err="1"/>
              <a:t>Cmd</a:t>
            </a:r>
            <a:r>
              <a:rPr lang="en-US" dirty="0"/>
              <a:t>/Ctrl + Shift + F10 to restart RStudio.</a:t>
            </a:r>
          </a:p>
          <a:p>
            <a:r>
              <a:rPr lang="en-US" dirty="0"/>
              <a:t>Press </a:t>
            </a:r>
            <a:r>
              <a:rPr lang="en-US" dirty="0" err="1"/>
              <a:t>Cmd</a:t>
            </a:r>
            <a:r>
              <a:rPr lang="en-US" dirty="0"/>
              <a:t>/Ctrl + Shift + S to rerun the current script.</a:t>
            </a:r>
          </a:p>
        </p:txBody>
      </p:sp>
    </p:spTree>
    <p:extLst>
      <p:ext uri="{BB962C8B-B14F-4D97-AF65-F5344CB8AC3E}">
        <p14:creationId xmlns:p14="http://schemas.microsoft.com/office/powerpoint/2010/main" val="299096337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692025" y="169578"/>
            <a:ext cx="676909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8398A"/>
                </a:solidFill>
              </a:rPr>
              <a:t>8.0 – 8.4 Workflow Projects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9348D-12A2-43E8-9AE6-2C0632E9A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203" y="749028"/>
            <a:ext cx="7837771" cy="3791242"/>
          </a:xfrm>
        </p:spPr>
        <p:txBody>
          <a:bodyPr/>
          <a:lstStyle/>
          <a:p>
            <a:r>
              <a:rPr lang="en-US" dirty="0"/>
              <a:t>As a beginning </a:t>
            </a:r>
            <a:r>
              <a:rPr lang="en-US" b="1" dirty="0">
                <a:solidFill>
                  <a:srgbClr val="7030A0"/>
                </a:solidFill>
              </a:rPr>
              <a:t>R</a:t>
            </a:r>
            <a:r>
              <a:rPr lang="en-US" dirty="0"/>
              <a:t> user, it’s OK to let your home directory, documents directory, or any other weird directory on your computer be R’s working directory.</a:t>
            </a:r>
          </a:p>
          <a:p>
            <a:r>
              <a:rPr lang="en-US" dirty="0"/>
              <a:t>But now, we’re going to start to think in terms of placing projects into their own directories and, when working on a project, </a:t>
            </a:r>
            <a:r>
              <a:rPr lang="en-US" b="1" dirty="0">
                <a:solidFill>
                  <a:srgbClr val="7030A0"/>
                </a:solidFill>
              </a:rPr>
              <a:t>setting R’s working directory to the associated directory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862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1090</Words>
  <Application>Microsoft Office PowerPoint</Application>
  <PresentationFormat>On-screen Show (16:9)</PresentationFormat>
  <Paragraphs>102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Helvetica Neue</vt:lpstr>
      <vt:lpstr>Titillium Web</vt:lpstr>
      <vt:lpstr>R-Ladies Template</vt:lpstr>
      <vt:lpstr>Chapters 4 and 8 Project Workflow Follow along here: https://r4ds.had.co.nz/workflow-scripts.html https://r4ds.had.co.nz/workflow-projects.html  </vt:lpstr>
      <vt:lpstr>Rstudio Panes</vt:lpstr>
      <vt:lpstr>6.0 – 6.2 Workflow Scripts</vt:lpstr>
      <vt:lpstr>6.0 – 6.2 Workflow Scripts</vt:lpstr>
      <vt:lpstr>6.0 – 6.2 Workflow Scripts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8.0 – 8.4 Workflow Projects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Workflow basics</dc:title>
  <dc:creator>Meg Comins</dc:creator>
  <cp:lastModifiedBy>Ginar Gi Buttersnaps</cp:lastModifiedBy>
  <cp:revision>39</cp:revision>
  <dcterms:modified xsi:type="dcterms:W3CDTF">2020-05-16T15:07:00Z</dcterms:modified>
</cp:coreProperties>
</file>